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59" r:id="rId5"/>
    <p:sldId id="265" r:id="rId6"/>
    <p:sldId id="264" r:id="rId7"/>
    <p:sldId id="271" r:id="rId8"/>
    <p:sldId id="266" r:id="rId9"/>
    <p:sldId id="267" r:id="rId10"/>
    <p:sldId id="268" r:id="rId11"/>
    <p:sldId id="270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3B85A-07BC-DE4A-B3BB-92D899FC52BB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346BC-9927-5D45-89C4-20CAFD521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1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E5D4-9B2F-8449-9951-ABDB5F512EE2}" type="datetime1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5D74-65DC-AB41-9DB4-96D45A478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9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BEF7-D9DC-8E42-B8A0-59BEFF1A1B2D}" type="datetime1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5D74-65DC-AB41-9DB4-96D45A478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8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A0CF-5FD6-BE4C-9013-8A61F7E746BF}" type="datetime1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5D74-65DC-AB41-9DB4-96D45A478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8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BC35-906D-1D42-B219-768EDA3418CC}" type="datetime1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5D74-65DC-AB41-9DB4-96D45A478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6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6302-51E4-D041-8CFC-3EEC679BE4B3}" type="datetime1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5D74-65DC-AB41-9DB4-96D45A478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7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7B3A-A638-BA47-87CF-3CDDA121E0F2}" type="datetime1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5D74-65DC-AB41-9DB4-96D45A478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7BFA-C1B4-9C4D-ADFC-FD94833B893A}" type="datetime1">
              <a:rPr lang="en-US" smtClean="0"/>
              <a:t>11/30/20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5D74-65DC-AB41-9DB4-96D45A478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6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B9BA-24D1-F14A-A6BC-7882C1CC7724}" type="datetime1">
              <a:rPr lang="en-US" smtClean="0"/>
              <a:t>11/30/20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5D74-65DC-AB41-9DB4-96D45A478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3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8C04-85D8-D74F-96C9-0926C57B0108}" type="datetime1">
              <a:rPr lang="en-US" smtClean="0"/>
              <a:t>11/30/20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5D74-65DC-AB41-9DB4-96D45A478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7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EFC4-8DB3-D949-A65E-B597D3C38620}" type="datetime1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5D74-65DC-AB41-9DB4-96D45A478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9237-BDBA-7647-9945-4AF0B0B3A9D3}" type="datetime1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5D74-65DC-AB41-9DB4-96D45A478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E8B30-778E-E245-980A-D21EBBB34172}" type="datetime1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05D74-65DC-AB41-9DB4-96D45A478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1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CS246: Learning To Rank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Junghoo “John” Cho</a:t>
            </a:r>
          </a:p>
          <a:p>
            <a:r>
              <a:rPr lang="en-US" dirty="0"/>
              <a:t>UCLA</a:t>
            </a:r>
          </a:p>
        </p:txBody>
      </p:sp>
    </p:spTree>
    <p:extLst>
      <p:ext uri="{BB962C8B-B14F-4D97-AF65-F5344CB8AC3E}">
        <p14:creationId xmlns:p14="http://schemas.microsoft.com/office/powerpoint/2010/main" val="72476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/>
                  <a:t>Nondifferentiable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);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Option 1: Use an optimization method that works for </a:t>
                </a:r>
                <a:r>
                  <a:rPr lang="en-US" dirty="0" err="1"/>
                  <a:t>nondifferentiable</a:t>
                </a:r>
                <a:r>
                  <a:rPr lang="en-US" dirty="0"/>
                  <a:t> functions!</a:t>
                </a:r>
              </a:p>
              <a:p>
                <a:r>
                  <a:rPr lang="en-US" dirty="0"/>
                  <a:t>Option 2: “Approximate”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);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with something differentiable!</a:t>
                </a:r>
              </a:p>
              <a:p>
                <a:r>
                  <a:rPr lang="en-US" dirty="0"/>
                  <a:t>Many different “tricks” and many different methods</a:t>
                </a:r>
              </a:p>
              <a:p>
                <a:pPr lvl="1"/>
                <a:r>
                  <a:rPr lang="en-US" dirty="0" err="1"/>
                  <a:t>RankBoost</a:t>
                </a:r>
                <a:r>
                  <a:rPr lang="en-US" dirty="0"/>
                  <a:t> [Freund 2003], </a:t>
                </a:r>
                <a:r>
                  <a:rPr lang="en-US" dirty="0" err="1"/>
                  <a:t>RankNet</a:t>
                </a:r>
                <a:r>
                  <a:rPr lang="en-US" dirty="0"/>
                  <a:t> [Burges 2005], </a:t>
                </a:r>
                <a:r>
                  <a:rPr lang="en-US" dirty="0" err="1"/>
                  <a:t>LambdaMART</a:t>
                </a:r>
                <a:r>
                  <a:rPr lang="en-US" dirty="0"/>
                  <a:t> [Burges 2010] (best so far), </a:t>
                </a:r>
                <a:r>
                  <a:rPr lang="mr-IN" dirty="0"/>
                  <a:t>…</a:t>
                </a:r>
                <a:endParaRPr lang="en-US" dirty="0"/>
              </a:p>
              <a:p>
                <a:r>
                  <a:rPr lang="en-US" dirty="0"/>
                  <a:t>More detailed survey in [Liu 2009]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A2431-F07B-8B4C-9D54-73C2EA5E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5D74-65DC-AB41-9DB4-96D45A4788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7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“tune” parameters in ranking function</a:t>
            </a:r>
          </a:p>
          <a:p>
            <a:r>
              <a:rPr lang="en-US" dirty="0"/>
              <a:t>Given the large “parameter space,” search engines often apply “machine learning techniques” to find the optimal parameter values</a:t>
            </a:r>
          </a:p>
          <a:p>
            <a:pPr lvl="1"/>
            <a:r>
              <a:rPr lang="en-US" dirty="0"/>
              <a:t>Challenge of </a:t>
            </a:r>
            <a:r>
              <a:rPr lang="en-US" dirty="0" err="1"/>
              <a:t>nondifferentiability</a:t>
            </a:r>
            <a:r>
              <a:rPr lang="en-US" dirty="0"/>
              <a:t> of common IR metrics</a:t>
            </a:r>
          </a:p>
          <a:p>
            <a:pPr lvl="1"/>
            <a:r>
              <a:rPr lang="en-US" dirty="0"/>
              <a:t>Importance of constructing a good “training set”: “Junk in, junk out” </a:t>
            </a:r>
          </a:p>
          <a:p>
            <a:r>
              <a:rPr lang="en-US" dirty="0"/>
              <a:t>Microsoft LETOR project</a:t>
            </a:r>
          </a:p>
          <a:p>
            <a:pPr lvl="1"/>
            <a:r>
              <a:rPr lang="en-US" dirty="0"/>
              <a:t>Public benchmark dataset for learning-to-rank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8C7CA-0028-F44A-9213-1EA6C3D8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5D74-65DC-AB41-9DB4-96D45A4788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33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[Freund 2003] </a:t>
            </a:r>
            <a:r>
              <a:rPr lang="en-US" dirty="0" err="1"/>
              <a:t>Yoav</a:t>
            </a:r>
            <a:r>
              <a:rPr lang="en-US" dirty="0"/>
              <a:t> Freund, Raj </a:t>
            </a:r>
            <a:r>
              <a:rPr lang="en-US" dirty="0" err="1"/>
              <a:t>Iyer</a:t>
            </a:r>
            <a:r>
              <a:rPr lang="en-US" dirty="0"/>
              <a:t>, Robert </a:t>
            </a:r>
            <a:r>
              <a:rPr lang="en-US" dirty="0" err="1"/>
              <a:t>Schapire</a:t>
            </a:r>
            <a:r>
              <a:rPr lang="en-US" dirty="0"/>
              <a:t>, </a:t>
            </a:r>
            <a:r>
              <a:rPr lang="en-US" dirty="0" err="1"/>
              <a:t>Yoram</a:t>
            </a:r>
            <a:r>
              <a:rPr lang="en-US" dirty="0"/>
              <a:t> Singer: An efficient boosting algorithm for combining preferences in </a:t>
            </a:r>
            <a:r>
              <a:rPr lang="en-US" i="1" dirty="0"/>
              <a:t>Journal of Machine Learning Research</a:t>
            </a:r>
            <a:r>
              <a:rPr lang="en-US" dirty="0"/>
              <a:t>, Vol 4, 2003</a:t>
            </a:r>
          </a:p>
          <a:p>
            <a:r>
              <a:rPr lang="en-US" dirty="0"/>
              <a:t>[Burges 2005] Chris Burges et al: Learning to Rank using Gradient Descent in ICML 2005</a:t>
            </a:r>
          </a:p>
          <a:p>
            <a:r>
              <a:rPr lang="en-US" dirty="0"/>
              <a:t>[Burges 2010] Christopher J.C. Burges: From </a:t>
            </a:r>
            <a:r>
              <a:rPr lang="en-US" dirty="0" err="1"/>
              <a:t>RankNet</a:t>
            </a:r>
            <a:r>
              <a:rPr lang="en-US" dirty="0"/>
              <a:t> to </a:t>
            </a:r>
            <a:r>
              <a:rPr lang="en-US" dirty="0" err="1"/>
              <a:t>LambdaRank</a:t>
            </a:r>
            <a:r>
              <a:rPr lang="en-US" dirty="0"/>
              <a:t> to </a:t>
            </a:r>
            <a:r>
              <a:rPr lang="en-US" dirty="0" err="1"/>
              <a:t>LambdaMART</a:t>
            </a:r>
            <a:r>
              <a:rPr lang="en-US" dirty="0"/>
              <a:t>: An Overview in Microsoft Research Technical Report, 2010</a:t>
            </a:r>
          </a:p>
          <a:p>
            <a:r>
              <a:rPr lang="en-US" dirty="0"/>
              <a:t>[Liu 2009] Tie-Yan Liu: Learning to Rank for Information Retrieval in </a:t>
            </a:r>
            <a:r>
              <a:rPr lang="en-US" i="1" dirty="0"/>
              <a:t>Foundations and Trends in Information Retrieval</a:t>
            </a:r>
            <a:r>
              <a:rPr lang="en-US" dirty="0"/>
              <a:t>, Vol 3(3) 2007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CD472-B6AF-9043-9B4A-7C8BA1CA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5D74-65DC-AB41-9DB4-96D45A4788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Ranking Function: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  <m:r>
                          <a:rPr lang="en-US" i="1">
                            <a:latin typeface="Cambria Math" charset="0"/>
                          </a:rPr>
                          <m:t>)=1</m:t>
                        </m:r>
                      </m:e>
                      <m:e>
                        <m:r>
                          <a:rPr lang="en-US" i="1">
                            <a:latin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  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~  </m:t>
                    </m:r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=1)</m:t>
                    </m:r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=1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=1): </m:t>
                    </m:r>
                  </m:oMath>
                </a14:m>
                <a:r>
                  <a:rPr lang="en-US" dirty="0"/>
                  <a:t>query-dependent document score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dirty="0"/>
                  <a:t> query-independent document score</a:t>
                </a:r>
              </a:p>
              <a:p>
                <a:r>
                  <a:rPr lang="en-US" dirty="0"/>
                  <a:t>Many different models exist for each part</a:t>
                </a:r>
              </a:p>
              <a:p>
                <a:pPr lvl="1"/>
                <a:r>
                  <a:rPr lang="en-US" dirty="0"/>
                  <a:t>VSM (TFIDF), probabilistic model, LSI, LDA, </a:t>
                </a:r>
                <a:r>
                  <a:rPr lang="mr-IN" dirty="0"/>
                  <a:t>…</a:t>
                </a:r>
                <a:endParaRPr lang="en-US" dirty="0"/>
              </a:p>
              <a:p>
                <a:pPr lvl="1"/>
                <a:r>
                  <a:rPr lang="en-US" dirty="0"/>
                  <a:t>PageRank, Hub and authority, </a:t>
                </a:r>
                <a:r>
                  <a:rPr lang="en-US" dirty="0" err="1"/>
                  <a:t>pageviews</a:t>
                </a:r>
                <a:r>
                  <a:rPr lang="en-US" dirty="0"/>
                  <a:t>, </a:t>
                </a:r>
                <a:r>
                  <a:rPr lang="mr-IN" dirty="0"/>
                  <a:t>…</a:t>
                </a:r>
                <a:endParaRPr lang="en-US" dirty="0"/>
              </a:p>
              <a:p>
                <a:r>
                  <a:rPr lang="en-US" dirty="0"/>
                  <a:t>Q: How do we “combine” these different ideas?</a:t>
                </a:r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</a:rPr>
                      <m:t>𝑇𝐹𝐼𝐷𝐹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𝐿𝐷𝐴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𝑃𝑅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general,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, 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910FA-FBDF-1349-A8DC-6EE1C9397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5D74-65DC-AB41-9DB4-96D45A4788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Ranking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Q: How should we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A: Ask Arturo?</a:t>
                </a:r>
              </a:p>
              <a:p>
                <a:r>
                  <a:rPr lang="en-US" dirty="0"/>
                  <a:t>A: Try out all possible combinations</a:t>
                </a:r>
              </a:p>
              <a:p>
                <a:pPr lvl="1"/>
                <a:r>
                  <a:rPr lang="en-US" dirty="0"/>
                  <a:t>Pick the combination that leads to the best result, say, under DCG@10</a:t>
                </a:r>
              </a:p>
              <a:p>
                <a:pPr lvl="1"/>
                <a:r>
                  <a:rPr lang="en-US" dirty="0"/>
                  <a:t>What we did as part of our project</a:t>
                </a:r>
              </a:p>
              <a:p>
                <a:r>
                  <a:rPr lang="en-US" dirty="0"/>
                  <a:t>Q: 100 parameters, 1000 values per parameter. How many combinations are possible?</a:t>
                </a:r>
              </a:p>
              <a:p>
                <a:r>
                  <a:rPr lang="en-US" dirty="0"/>
                  <a:t>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1000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  <m:r>
                          <a:rPr lang="en-US" i="1">
                            <a:latin typeface="Cambria Math" charset="0"/>
                          </a:rPr>
                          <m:t>00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3</m:t>
                        </m:r>
                        <m:r>
                          <a:rPr lang="en-US" i="1">
                            <a:latin typeface="Cambria Math" charset="0"/>
                          </a:rPr>
                          <m:t>00</m:t>
                        </m:r>
                      </m:sup>
                    </m:sSup>
                  </m:oMath>
                </a14:m>
                <a:r>
                  <a:rPr lang="en-US" dirty="0"/>
                  <a:t>. Scalability issue if many parameters</a:t>
                </a:r>
              </a:p>
              <a:p>
                <a:r>
                  <a:rPr lang="en-US" dirty="0"/>
                  <a:t>Q: What can we do?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EF803-B8FC-E44B-BA51-5E7E6551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5D74-65DC-AB41-9DB4-96D45A4788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6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Tuning as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Given a benchmark query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dirty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be the score of our ranking function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under our evaluation metric, say DCG@10</a:t>
                </a:r>
              </a:p>
              <a:p>
                <a:r>
                  <a:rPr lang="en-US" dirty="0"/>
                  <a:t>Given benchmark query set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b="0" i="0" smtClean="0">
                            <a:latin typeface="Cambria Math" charset="0"/>
                          </a:rPr>
                          <m:t>,  …,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/>
                  <a:t>,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that maximize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s-I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sup>
                      <m:e>
                        <m:r>
                          <a:rPr lang="en-US" b="0" i="1" smtClean="0">
                            <a:latin typeface="Cambria Math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2B762-5546-7946-9FBA-B2F65D40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5D74-65DC-AB41-9DB4-96D45A4788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7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as Learning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From the benchmark queries (= training data), the system has to “learn” the best parameter values</a:t>
                </a:r>
              </a:p>
              <a:p>
                <a:pPr lvl="1"/>
                <a:r>
                  <a:rPr lang="en-US" dirty="0"/>
                  <a:t>Most “machine learning” problems are an optimization problem</a:t>
                </a:r>
              </a:p>
              <a:p>
                <a:r>
                  <a:rPr lang="is-IS" dirty="0"/>
                  <a:t>Q: How can we find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is-IS" dirty="0"/>
                  <a:t> that maximize</a:t>
                </a:r>
                <a:br>
                  <a:rPr lang="is-IS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s-I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𝑚</m:t>
                        </m:r>
                      </m:sup>
                      <m:e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A: Difficulty and the method to use depend on the exact form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𝐸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𝑞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EF401-2749-BE44-8DB4-86709D54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5D74-65DC-AB41-9DB4-96D45A4788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2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Linear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);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</a:rPr>
                      <m:t>𝑇𝐹𝐼𝐷𝐹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𝐿𝐷𝐴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𝑃𝑅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dirty="0"/>
                </a:br>
                <a:r>
                  <a:rPr lang="en-US" dirty="0"/>
                  <a:t>benchmark set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{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charset="0"/>
                      </a:rPr>
                      <m:t>, …,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Q: Minimize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𝐿</m:t>
                    </m:r>
                    <m:r>
                      <a:rPr lang="en-US" i="1" dirty="0" smtClean="0">
                        <a:latin typeface="Cambria Math" charset="0"/>
                      </a:rPr>
                      <m:t>2</m:t>
                    </m:r>
                  </m:oMath>
                </a14:m>
                <a:r>
                  <a:rPr lang="en-US" dirty="0"/>
                  <a:t> distance between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  <a:br>
                  <a:rPr lang="en-US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is-I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𝑇𝐹𝐼𝐷𝐹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𝑞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𝑑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</a:rPr>
                                  <m:t>𝐿𝐷𝐴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𝑞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𝑑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</a:rPr>
                                  <m:t>𝑃𝑅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𝑑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br>
                  <a:rPr lang="en-US" b="0" i="1" dirty="0">
                    <a:latin typeface="Cambria Math" charset="0"/>
                  </a:rPr>
                </a:br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A: Linear regression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Important to have “balanced” benchmark set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dirty="0"/>
                  <a:t> for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/>
                  <a:t>, we may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𝑗</m:t>
                    </m:r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46376-D51D-BE43-B138-AE2497BF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5D74-65DC-AB41-9DB4-96D45A4788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5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Linear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);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</a:rPr>
                      <m:t>𝑇𝐹𝐼𝐷𝐹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𝐿𝐷𝐴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𝑃𝑅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dirty="0"/>
                </a:br>
                <a:r>
                  <a:rPr lang="en-US" dirty="0"/>
                  <a:t>benchmark set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{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charset="0"/>
                      </a:rPr>
                      <m:t>, …,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Q: Minimize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𝐿</m:t>
                    </m:r>
                    <m:r>
                      <a:rPr lang="en-US" i="1" dirty="0">
                        <a:latin typeface="Cambria Math" charset="0"/>
                      </a:rPr>
                      <m:t>1</m:t>
                    </m:r>
                  </m:oMath>
                </a14:m>
                <a:r>
                  <a:rPr lang="en-US" dirty="0"/>
                  <a:t> distance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  <a:br>
                  <a:rPr lang="en-US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is-I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𝑇𝐹𝐼𝐷𝐹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𝑞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𝑑</m:t>
                                </m:r>
                              </m:e>
                            </m:d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𝐿𝐷𝐴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𝑞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𝑑</m:t>
                                </m:r>
                              </m:e>
                            </m:d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𝑃𝑅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𝑑</m:t>
                                </m:r>
                              </m:e>
                            </m:d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A: Linear programming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Q: What about nonlinear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);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A8516-BEBD-0F45-AF8A-00A03283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5D74-65DC-AB41-9DB4-96D45A4788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0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Differentiable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);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</m:oMath>
                </a14:m>
                <a:br>
                  <a:rPr lang="en-US" i="1" dirty="0">
                    <a:latin typeface="Cambria Math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𝑇𝐹𝐼𝐷𝐹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𝐿𝐷𝐴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𝑑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𝑃𝑅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Recency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br>
                  <a:rPr lang="en-US" dirty="0"/>
                </a:br>
                <a:r>
                  <a:rPr lang="en-US" dirty="0"/>
                  <a:t>benchmark set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{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charset="0"/>
                      </a:rPr>
                      <m:t>, …,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Q: Minimize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𝐿</m:t>
                    </m:r>
                    <m:r>
                      <a:rPr lang="en-US" i="1" dirty="0" smtClean="0">
                        <a:latin typeface="Cambria Math" charset="0"/>
                      </a:rPr>
                      <m:t>2</m:t>
                    </m:r>
                  </m:oMath>
                </a14:m>
                <a:r>
                  <a:rPr lang="en-US" dirty="0"/>
                  <a:t> distance between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  <a:br>
                  <a:rPr lang="en-US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is-I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𝑓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i="1" smtClean="0">
                                    <a:latin typeface="Cambria Math" charset="0"/>
                                  </a:rPr>
                                  <m:t>) 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br>
                  <a:rPr lang="en-US" b="0" i="1" dirty="0">
                    <a:latin typeface="Cambria Math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359EA-E45F-9C45-BC7B-0AA9E013A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5D74-65DC-AB41-9DB4-96D45A4788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8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Differentiable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);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Many optimization techniques exist as long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);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differentiable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Gradient descent (GD), stochastic gradient descent (SGD), </a:t>
                </a:r>
                <a:r>
                  <a:rPr lang="en-US" dirty="0" err="1"/>
                  <a:t>Broyden</a:t>
                </a:r>
                <a:r>
                  <a:rPr lang="en-US" dirty="0"/>
                  <a:t>-Fletcher-Goldfarb-</a:t>
                </a:r>
                <a:r>
                  <a:rPr lang="en-US" dirty="0" err="1"/>
                  <a:t>Shanno</a:t>
                </a:r>
                <a:r>
                  <a:rPr lang="en-US" dirty="0"/>
                  <a:t> algorithm (BFGS), </a:t>
                </a:r>
                <a:r>
                  <a:rPr lang="mr-IN" dirty="0"/>
                  <a:t>…</a:t>
                </a:r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);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convex</a:t>
                </a:r>
                <a:r>
                  <a:rPr lang="en-US"/>
                  <a:t>, global </a:t>
                </a:r>
                <a:r>
                  <a:rPr lang="en-US" dirty="0"/>
                  <a:t>optimal values can be found</a:t>
                </a:r>
              </a:p>
              <a:p>
                <a:pPr lvl="1"/>
                <a:r>
                  <a:rPr lang="en-US" dirty="0"/>
                  <a:t>If not, at least local optimal values</a:t>
                </a:r>
              </a:p>
              <a:p>
                <a:r>
                  <a:rPr lang="en-US" dirty="0"/>
                  <a:t>Unfortunately, most evaluation metrics are not differentiable</a:t>
                </a:r>
              </a:p>
              <a:p>
                <a:pPr lvl="1"/>
                <a:r>
                  <a:rPr lang="en-US" dirty="0" err="1"/>
                  <a:t>precision@k</a:t>
                </a:r>
                <a:r>
                  <a:rPr lang="en-US" dirty="0"/>
                  <a:t>, MAP, </a:t>
                </a:r>
                <a:r>
                  <a:rPr lang="en-US" dirty="0" err="1"/>
                  <a:t>DCG@k</a:t>
                </a:r>
                <a:r>
                  <a:rPr lang="en-US" dirty="0"/>
                  <a:t>, </a:t>
                </a:r>
                <a:r>
                  <a:rPr lang="mr-IN" dirty="0"/>
                  <a:t>…</a:t>
                </a:r>
                <a:endParaRPr lang="en-US" dirty="0"/>
              </a:p>
              <a:p>
                <a:pPr lvl="1"/>
                <a:r>
                  <a:rPr lang="en-US" dirty="0"/>
                  <a:t>Q: What can we do for </a:t>
                </a:r>
                <a:r>
                  <a:rPr lang="en-US" dirty="0" err="1"/>
                  <a:t>nondifferentiable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);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0B36E-CB1D-CB4A-96D1-8A237CBB6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5D74-65DC-AB41-9DB4-96D45A4788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824</Words>
  <Application>Microsoft Macintosh PowerPoint</Application>
  <PresentationFormat>Widescreen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CS246: Learning To Rank</vt:lpstr>
      <vt:lpstr>Where We Are</vt:lpstr>
      <vt:lpstr>Tuning Ranking Parameters</vt:lpstr>
      <vt:lpstr>Parameter Tuning as Optimization Problem</vt:lpstr>
      <vt:lpstr>Ranking as Learning Problem</vt:lpstr>
      <vt:lpstr>Linear E(q, R(q);λ_1, …,λ_n )</vt:lpstr>
      <vt:lpstr>Linear E(q, R(q);λ_1, …,λ_n )</vt:lpstr>
      <vt:lpstr>Differentiable E(q, R(q);λ_1, …,λ_n )</vt:lpstr>
      <vt:lpstr>Differentiable E(q, R(q);λ_1, …,λ_n )</vt:lpstr>
      <vt:lpstr>Nondifferentiable E(q, R(q);λ_1, …,λ_n )</vt:lpstr>
      <vt:lpstr>Summary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CS246: Learning To Rank</dc:title>
  <dc:creator>Junghoo Cho</dc:creator>
  <cp:lastModifiedBy>Junghoo Cho</cp:lastModifiedBy>
  <cp:revision>90</cp:revision>
  <dcterms:created xsi:type="dcterms:W3CDTF">2017-11-11T22:15:01Z</dcterms:created>
  <dcterms:modified xsi:type="dcterms:W3CDTF">2020-11-30T19:01:21Z</dcterms:modified>
</cp:coreProperties>
</file>